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0" r:id="rId2"/>
    <p:sldId id="268" r:id="rId3"/>
    <p:sldId id="286" r:id="rId4"/>
    <p:sldId id="257" r:id="rId5"/>
    <p:sldId id="332" r:id="rId6"/>
    <p:sldId id="277" r:id="rId7"/>
    <p:sldId id="278" r:id="rId8"/>
    <p:sldId id="279" r:id="rId9"/>
    <p:sldId id="308" r:id="rId10"/>
    <p:sldId id="294" r:id="rId11"/>
    <p:sldId id="295" r:id="rId12"/>
    <p:sldId id="342" r:id="rId13"/>
    <p:sldId id="335" r:id="rId14"/>
    <p:sldId id="340" r:id="rId15"/>
    <p:sldId id="293" r:id="rId16"/>
    <p:sldId id="300" r:id="rId17"/>
    <p:sldId id="304" r:id="rId18"/>
    <p:sldId id="321" r:id="rId19"/>
    <p:sldId id="343" r:id="rId20"/>
    <p:sldId id="344" r:id="rId21"/>
    <p:sldId id="347" r:id="rId22"/>
    <p:sldId id="292" r:id="rId23"/>
    <p:sldId id="345" r:id="rId24"/>
    <p:sldId id="320" r:id="rId25"/>
    <p:sldId id="318" r:id="rId26"/>
    <p:sldId id="348" r:id="rId27"/>
    <p:sldId id="291" r:id="rId28"/>
    <p:sldId id="323" r:id="rId29"/>
    <p:sldId id="298" r:id="rId30"/>
    <p:sldId id="324" r:id="rId31"/>
    <p:sldId id="264" r:id="rId32"/>
    <p:sldId id="317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88576"/>
  </p:normalViewPr>
  <p:slideViewPr>
    <p:cSldViewPr snapToGrid="0" snapToObjects="1">
      <p:cViewPr varScale="1">
        <p:scale>
          <a:sx n="103" d="100"/>
          <a:sy n="103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other systems running in the same VPC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instance running in a role?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have flow logs we can grab and archive for the incident?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do live response?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preserve a snapshot for offline forensics?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companies like Netflix, Google, Facebook, </a:t>
            </a:r>
            <a:r>
              <a:rPr lang="en-US" dirty="0" err="1"/>
              <a:t>AirBnB</a:t>
            </a:r>
            <a:r>
              <a:rPr lang="en-US" dirty="0"/>
              <a:t> or Adobe are working in cloud forensics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r>
              <a:rPr lang="en-US" dirty="0"/>
              <a:t> (</a:t>
            </a:r>
            <a:r>
              <a:rPr lang="en-US" dirty="0" err="1"/>
              <a:t>CloudTrail</a:t>
            </a:r>
            <a:r>
              <a:rPr lang="en-US" dirty="0"/>
              <a:t>, </a:t>
            </a:r>
            <a:r>
              <a:rPr lang="en-US" dirty="0" err="1"/>
              <a:t>VPCFlowLogs</a:t>
            </a:r>
            <a:r>
              <a:rPr lang="en-US" dirty="0"/>
              <a:t> and DNS queries)</a:t>
            </a:r>
          </a:p>
          <a:p>
            <a:r>
              <a:rPr lang="en-US" dirty="0" err="1"/>
              <a:t>git</a:t>
            </a:r>
            <a:r>
              <a:rPr lang="en-US" dirty="0"/>
              <a:t>-secrets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Azure</a:t>
            </a:r>
            <a:r>
              <a:rPr lang="es-ES" b="0" baseline="0" dirty="0"/>
              <a:t> </a:t>
            </a:r>
            <a:r>
              <a:rPr lang="es-ES" b="0" baseline="0" dirty="0" err="1"/>
              <a:t>logs</a:t>
            </a:r>
            <a:r>
              <a:rPr lang="es-ES" b="0" baseline="0" dirty="0"/>
              <a:t> </a:t>
            </a:r>
            <a:r>
              <a:rPr lang="es-ES" b="0" baseline="0" dirty="0" err="1"/>
              <a:t>Analitics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MicrosoftDocs</a:t>
            </a:r>
            <a:r>
              <a:rPr lang="es-ES" b="0" baseline="0" dirty="0"/>
              <a:t>/</a:t>
            </a:r>
            <a:r>
              <a:rPr lang="es-ES" b="0" baseline="0" dirty="0" err="1"/>
              <a:t>azure-docs</a:t>
            </a:r>
            <a:r>
              <a:rPr lang="es-ES" b="0" baseline="0" dirty="0"/>
              <a:t>/blob/master/</a:t>
            </a:r>
            <a:r>
              <a:rPr lang="es-ES" b="0" baseline="0" dirty="0" err="1"/>
              <a:t>articles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-</a:t>
            </a:r>
            <a:r>
              <a:rPr lang="es-ES" b="0" baseline="0" dirty="0" err="1"/>
              <a:t>overview.md</a:t>
            </a:r>
            <a:r>
              <a:rPr lang="es-ES" b="0" baseline="0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Azurite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mwrlabs</a:t>
            </a:r>
            <a:r>
              <a:rPr lang="es-ES" b="0" baseline="0" dirty="0"/>
              <a:t>/</a:t>
            </a:r>
            <a:r>
              <a:rPr lang="es-ES" b="0" baseline="0" dirty="0" err="1"/>
              <a:t>Azurite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AzSDK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azsdk</a:t>
            </a:r>
            <a:r>
              <a:rPr lang="es-ES" b="0" baseline="0" dirty="0"/>
              <a:t>/</a:t>
            </a:r>
            <a:r>
              <a:rPr lang="es-ES" b="0" baseline="0" dirty="0" err="1"/>
              <a:t>azsdk-docs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AzureStack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Azure</a:t>
            </a:r>
            <a:r>
              <a:rPr lang="es-ES" b="0" baseline="0" dirty="0"/>
              <a:t>/</a:t>
            </a:r>
            <a:r>
              <a:rPr lang="es-ES" b="0" baseline="0" dirty="0" err="1"/>
              <a:t>AzureStack</a:t>
            </a:r>
            <a:r>
              <a:rPr lang="es-ES" b="0" baseline="0" dirty="0"/>
              <a:t>-Tools)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Dealing</a:t>
            </a:r>
            <a:r>
              <a:rPr lang="en-US" baseline="0" dirty="0"/>
              <a:t> with </a:t>
            </a:r>
            <a:r>
              <a:rPr lang="en-US" dirty="0"/>
              <a:t>Incidents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AWS specifics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Attacks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Incident</a:t>
            </a:r>
            <a:r>
              <a:rPr lang="en-US" baseline="0" dirty="0"/>
              <a:t> Response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Assessment and Hardening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PCI-DSS compliance other for NIST, etc.</a:t>
            </a:r>
          </a:p>
          <a:p>
            <a:r>
              <a:rPr lang="en-US" dirty="0" err="1"/>
              <a:t>Kinda</a:t>
            </a:r>
            <a:r>
              <a:rPr lang="en-US" dirty="0"/>
              <a:t> Immutable</a:t>
            </a:r>
            <a:r>
              <a:rPr lang="en-US" baseline="0" dirty="0"/>
              <a:t> infrastructure / instances (bastion)</a:t>
            </a:r>
          </a:p>
          <a:p>
            <a:r>
              <a:rPr lang="en-US" baseline="0" dirty="0"/>
              <a:t>Logging externally, </a:t>
            </a:r>
            <a:r>
              <a:rPr lang="en-US" baseline="0" dirty="0" err="1"/>
              <a:t>config</a:t>
            </a:r>
            <a:r>
              <a:rPr lang="en-US" baseline="0" dirty="0"/>
              <a:t> management, monitoring</a:t>
            </a:r>
          </a:p>
          <a:p>
            <a:r>
              <a:rPr lang="en-US" baseline="0" dirty="0"/>
              <a:t>Blue-green upgrades</a:t>
            </a:r>
          </a:p>
          <a:p>
            <a:r>
              <a:rPr lang="en-US" baseline="0" dirty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x1.32xlarge = $13.338 hourly</a:t>
            </a:r>
          </a:p>
          <a:p>
            <a:r>
              <a:rPr lang="en-US" dirty="0">
                <a:effectLst/>
              </a:rPr>
              <a:t>1952.0 GB RAM</a:t>
            </a:r>
          </a:p>
          <a:p>
            <a:r>
              <a:rPr lang="en-US" dirty="0">
                <a:effectLst/>
              </a:rPr>
              <a:t>128 vCPUs</a:t>
            </a:r>
          </a:p>
          <a:p>
            <a:r>
              <a:rPr lang="en-US" dirty="0">
                <a:effectLst/>
              </a:rPr>
              <a:t>3840.0 GB (2 * 1920.0 GB SSD)</a:t>
            </a:r>
          </a:p>
          <a:p>
            <a:r>
              <a:rPr lang="en-US" dirty="0">
                <a:effectLst/>
              </a:rPr>
              <a:t>25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Macie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Bamboo, Jenkins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8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toniblyx</a:t>
            </a:r>
            <a:r>
              <a:rPr lang="en-US" dirty="0"/>
              <a:t>/d2cae4f4b4cb74524dc1f7b198d024c2</a:t>
            </a:r>
          </a:p>
          <a:p>
            <a:endParaRPr lang="en-US" dirty="0"/>
          </a:p>
          <a:p>
            <a:r>
              <a:rPr lang="en-US" dirty="0"/>
              <a:t>How to prevent this hack??</a:t>
            </a:r>
            <a:r>
              <a:rPr lang="en-US" baseline="0" dirty="0"/>
              <a:t> Change spotlight keys shortcut and don´t trust USBs!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2timeline/plaso" TargetMode="External"/><Relationship Id="rId3" Type="http://schemas.openxmlformats.org/officeDocument/2006/relationships/hyperlink" Target="https://github.com/ThreatResponse/margaritashotgun" TargetMode="External"/><Relationship Id="rId7" Type="http://schemas.openxmlformats.org/officeDocument/2006/relationships/hyperlink" Target="https://github.com/google/turbini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g2timeline/dftimewolf" TargetMode="External"/><Relationship Id="rId11" Type="http://schemas.openxmlformats.org/officeDocument/2006/relationships/hyperlink" Target="https://github.com/google/timesketch" TargetMode="External"/><Relationship Id="rId5" Type="http://schemas.openxmlformats.org/officeDocument/2006/relationships/hyperlink" Target="https://github.com/libvmi/libvmi" TargetMode="External"/><Relationship Id="rId10" Type="http://schemas.openxmlformats.org/officeDocument/2006/relationships/hyperlink" Target="https://binaryalert.io/" TargetMode="External"/><Relationship Id="rId4" Type="http://schemas.openxmlformats.org/officeDocument/2006/relationships/hyperlink" Target="https://github.com/elfmaster/ecfs" TargetMode="External"/><Relationship Id="rId9" Type="http://schemas.openxmlformats.org/officeDocument/2006/relationships/hyperlink" Target="https://github.com/lmco/laikabos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threatresponse.cloud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dnljYRMMsU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nethghartman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config/" TargetMode="External"/><Relationship Id="rId13" Type="http://schemas.openxmlformats.org/officeDocument/2006/relationships/hyperlink" Target="https://github.com/capitalone/cloud-custodian" TargetMode="External"/><Relationship Id="rId18" Type="http://schemas.openxmlformats.org/officeDocument/2006/relationships/hyperlink" Target="https://github.com/awslabs/git-secrets" TargetMode="External"/><Relationship Id="rId26" Type="http://schemas.openxmlformats.org/officeDocument/2006/relationships/hyperlink" Target="https://github.com/Azure/AzureStack-Tools" TargetMode="External"/><Relationship Id="rId3" Type="http://schemas.openxmlformats.org/officeDocument/2006/relationships/hyperlink" Target="https://aws.amazon.com/guardduty/" TargetMode="External"/><Relationship Id="rId21" Type="http://schemas.openxmlformats.org/officeDocument/2006/relationships/hyperlink" Target="https://github.com/MicrosoftDocs/azure-docs/blob/master/articles/log-analytics/log-analytics-overview.md" TargetMode="External"/><Relationship Id="rId7" Type="http://schemas.openxmlformats.org/officeDocument/2006/relationships/hyperlink" Target="https://aws.amazon.com/organizations/" TargetMode="External"/><Relationship Id="rId12" Type="http://schemas.openxmlformats.org/officeDocument/2006/relationships/hyperlink" Target="https://github.com/Netflix/security_monkey" TargetMode="External"/><Relationship Id="rId17" Type="http://schemas.openxmlformats.org/officeDocument/2006/relationships/hyperlink" Target="https://github.com/jantman/awslimitchecker" TargetMode="External"/><Relationship Id="rId25" Type="http://schemas.openxmlformats.org/officeDocument/2006/relationships/hyperlink" Target="https://github.com/azsdk/azsdk-docs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widdix/aws-cf-templates/tree/master/security#account-password-policy" TargetMode="External"/><Relationship Id="rId20" Type="http://schemas.openxmlformats.org/officeDocument/2006/relationships/hyperlink" Target="https://azure.microsoft.com/en-us/services/security-cen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inspector/" TargetMode="External"/><Relationship Id="rId11" Type="http://schemas.openxmlformats.org/officeDocument/2006/relationships/hyperlink" Target="https://github.com/nccgroup/Scout2" TargetMode="External"/><Relationship Id="rId24" Type="http://schemas.openxmlformats.org/officeDocument/2006/relationships/hyperlink" Target="https://github.com/mwrlabs/Azurite" TargetMode="External"/><Relationship Id="rId5" Type="http://schemas.openxmlformats.org/officeDocument/2006/relationships/hyperlink" Target="https://aws.amazon.com/cloudtrail/" TargetMode="External"/><Relationship Id="rId15" Type="http://schemas.openxmlformats.org/officeDocument/2006/relationships/hyperlink" Target="https://github.com/cloudsploit" TargetMode="External"/><Relationship Id="rId23" Type="http://schemas.openxmlformats.org/officeDocument/2006/relationships/hyperlink" Target="https://azure.microsoft.com/en-us/resources/videos/azure-operational-insights-overview/" TargetMode="External"/><Relationship Id="rId10" Type="http://schemas.openxmlformats.org/officeDocument/2006/relationships/hyperlink" Target="http://wazuh.com/" TargetMode="External"/><Relationship Id="rId19" Type="http://schemas.openxmlformats.org/officeDocument/2006/relationships/hyperlink" Target="https://blogs.msdn.microsoft.com/azuresecurity/2017/01/04/get-hands-on-experience-with-oms-security-with-oms-suite-experience-center/" TargetMode="External"/><Relationship Id="rId4" Type="http://schemas.openxmlformats.org/officeDocument/2006/relationships/hyperlink" Target="https://aws.amazon.com/premiumsupport/trustedadvisor/" TargetMode="External"/><Relationship Id="rId9" Type="http://schemas.openxmlformats.org/officeDocument/2006/relationships/hyperlink" Target="https://github.com/Alfresco/aws-cis-security-benchmark" TargetMode="External"/><Relationship Id="rId14" Type="http://schemas.openxmlformats.org/officeDocument/2006/relationships/hyperlink" Target="https://github.com/awslabs/aws-security-benchmark" TargetMode="External"/><Relationship Id="rId22" Type="http://schemas.openxmlformats.org/officeDocument/2006/relationships/hyperlink" Target="https://www.microsoft.com/en-us/windowsforbusiness/windows-atp" TargetMode="External"/><Relationship Id="rId27" Type="http://schemas.openxmlformats.org/officeDocument/2006/relationships/hyperlink" Target="https://github.com/spotify/gcp-aud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iblyx/SANSCloudSecuritySummit201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forensicsresearch.org/publication/Cloud_Forensics_CloudEXPO2010_Silicon_Valley.pdf" TargetMode="External"/><Relationship Id="rId13" Type="http://schemas.openxmlformats.org/officeDocument/2006/relationships/hyperlink" Target="http://static1.squarespace.com/static/5417f7f9e4b0b77770545590/t/56f3c598906340a7f6e78dbd/1458816415654/AWS_Cloud_and_Security.pdf" TargetMode="External"/><Relationship Id="rId18" Type="http://schemas.openxmlformats.org/officeDocument/2006/relationships/hyperlink" Target="https://danielgrzelak.com/disrupting-aws-logging-a42e437d6594?source=latest" TargetMode="External"/><Relationship Id="rId3" Type="http://schemas.openxmlformats.org/officeDocument/2006/relationships/hyperlink" Target="http://www.cirrus-project.eu/sites/default/files/content-files/articles/Ruan_0.pdf" TargetMode="External"/><Relationship Id="rId21" Type="http://schemas.openxmlformats.org/officeDocument/2006/relationships/hyperlink" Target="https://github.com/dagrz/aws_pwn" TargetMode="External"/><Relationship Id="rId7" Type="http://schemas.openxmlformats.org/officeDocument/2006/relationships/hyperlink" Target="http://cloudforensicsresearch.org/publication/Cloud_Forensics_An_Overview_7th_IFIP.pdf" TargetMode="External"/><Relationship Id="rId12" Type="http://schemas.openxmlformats.org/officeDocument/2006/relationships/hyperlink" Target="https://www.thinkmind.org/download.php?articleid=cloud_computing_2013_8_40_20185" TargetMode="External"/><Relationship Id="rId17" Type="http://schemas.openxmlformats.org/officeDocument/2006/relationships/hyperlink" Target="https://danielgrzelak.com/exploring-an-aws-account-after-pwning-it-ff629c2aae39?source=latest" TargetMode="External"/><Relationship Id="rId25" Type="http://schemas.openxmlformats.org/officeDocument/2006/relationships/hyperlink" Target="https://www.nccgroup.trust/uk/about-us/newsroom-and-events/blogs/2017/august/when-a-web-application-ssrf-causes-the-cloud-to-rain-credentials-and-more/" TargetMode="External"/><Relationship Id="rId2" Type="http://schemas.openxmlformats.org/officeDocument/2006/relationships/hyperlink" Target="https://downloads.cloudsecurityalliance.org/initiatives/imf/Mapping-the-Forensic-%20Standard-ISO-IEC-27037-to-Cloud-Computing.pdf" TargetMode="External"/><Relationship Id="rId16" Type="http://schemas.openxmlformats.org/officeDocument/2006/relationships/hyperlink" Target="https://danielgrzelak.com/backdooring-an-aws-account-da007d36f8f9" TargetMode="External"/><Relationship Id="rId20" Type="http://schemas.openxmlformats.org/officeDocument/2006/relationships/hyperlink" Target="https://www.blackhat.com/us-16/briefings.html#account-jumping-post-infection-persistency-and-lateral-movement-in-a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cloudforensicsresearch.org/publication/Survey_on_Cloud_Forensics_and_Critical_Criteria_%20for_Cloud_Forensic_Capability_6th_ADFSL.pdf" TargetMode="External"/><Relationship Id="rId11" Type="http://schemas.openxmlformats.org/officeDocument/2006/relationships/hyperlink" Target="http://www.dfrws.org/2001/dfrws-rm-final.pdf" TargetMode="External"/><Relationship Id="rId24" Type="http://schemas.openxmlformats.org/officeDocument/2006/relationships/hyperlink" Target="https://www.rsaconference.com/videos/devsecops-on-the-offense-automating-amazon-web-services-account-takeover" TargetMode="External"/><Relationship Id="rId5" Type="http://schemas.openxmlformats.org/officeDocument/2006/relationships/hyperlink" Target="https://digital-forensics.sans.org/summit-archives/2012/digital-forensics-for-iaas-cloud-%20computing.pdf" TargetMode="External"/><Relationship Id="rId15" Type="http://schemas.openxmlformats.org/officeDocument/2006/relationships/hyperlink" Target="https://alestic.com/2015/10/aws-iam-readonly-too-permissive/" TargetMode="External"/><Relationship Id="rId23" Type="http://schemas.openxmlformats.org/officeDocument/2006/relationships/hyperlink" Target="https://www.rsaconference.com/videos/securing-serverless-applications-in-the-cloud" TargetMode="External"/><Relationship Id="rId10" Type="http://schemas.openxmlformats.org/officeDocument/2006/relationships/hyperlink" Target="http://csrc.nist.gov/publications/nistpubs/800-145/SP800-145.pdf" TargetMode="External"/><Relationship Id="rId19" Type="http://schemas.openxmlformats.org/officeDocument/2006/relationships/hyperlink" Target="http://ubm.io/2czdg9S" TargetMode="External"/><Relationship Id="rId4" Type="http://schemas.openxmlformats.org/officeDocument/2006/relationships/hyperlink" Target="http://webstore.iec.ch/preview/info_isoiec27037%7bed1.0%7den.pdf" TargetMode="External"/><Relationship Id="rId9" Type="http://schemas.openxmlformats.org/officeDocument/2006/relationships/hyperlink" Target="http://csrc.nist.gov/publications/drafts/nistir-8006/draft_nistir_8006.pdf" TargetMode="External"/><Relationship Id="rId14" Type="http://schemas.openxmlformats.org/officeDocument/2006/relationships/hyperlink" Target="https://www.blackhat.com/docs/us-16/materials/us-16-Amiga-Account-Jumping-Post-Infection-Persistency-And-Lateral-Movement-In-AWS-wp.pdf" TargetMode="External"/><Relationship Id="rId22" Type="http://schemas.openxmlformats.org/officeDocument/2006/relationships/hyperlink" Target="https://www.rsaconference.com/videos/cloud-security-automate-or-di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0424" y="5301760"/>
            <a:ext cx="7502897" cy="749297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::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Lead Security Operations / Senior Cloud Security Architect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A5718D-C6F5-E24D-8783-96CF3553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Slide_Blank_Cloud-SanDiego-2018.jpg">
            <a:extLst>
              <a:ext uri="{FF2B5EF4-FFF2-40B4-BE49-F238E27FC236}">
                <a16:creationId xmlns:a16="http://schemas.microsoft.com/office/drawing/2014/main" id="{32C4B7FB-7E5A-B142-97C8-B71CD9F9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83129"/>
          <a:stretch/>
        </p:blipFill>
        <p:spPr>
          <a:xfrm>
            <a:off x="239278" y="277018"/>
            <a:ext cx="4572000" cy="1156996"/>
          </a:xfrm>
          <a:prstGeom prst="rect">
            <a:avLst/>
          </a:prstGeom>
          <a:effectLst>
            <a:glow>
              <a:schemeClr val="accent1">
                <a:alpha val="60000"/>
              </a:schemeClr>
            </a:glow>
            <a:outerShdw blurRad="177800" dist="152400" dir="4920000" sx="1000" sy="1000" algn="ctr" rotWithShape="0">
              <a:srgbClr val="000000">
                <a:alpha val="90000"/>
              </a:srgbClr>
            </a:outerShdw>
            <a:reflection blurRad="355600" stA="0" endPos="51000" dist="508000" dir="5400000" sy="-100000" algn="bl" rotWithShape="0"/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1434014"/>
            <a:ext cx="7310700" cy="2079169"/>
          </a:xfrm>
        </p:spPr>
        <p:txBody>
          <a:bodyPr>
            <a:normAutofit/>
          </a:bodyPr>
          <a:lstStyle/>
          <a:p>
            <a:r>
              <a:rPr lang="en-US" sz="4800" b="1" dirty="0"/>
              <a:t>Digital Forensics as a Service: DFIR in the Cloud</a:t>
            </a:r>
          </a:p>
        </p:txBody>
      </p:sp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8" y="1818042"/>
            <a:ext cx="11086071" cy="4472157"/>
          </a:xfrm>
        </p:spPr>
        <p:txBody>
          <a:bodyPr vert="horz" wrap="square" numCol="2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Top 3: EC2, IAM, S3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Access Keys compromise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Information leaks through misconfigured services or DNS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Phishing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Compromised resources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Poisoned AMI</a:t>
            </a:r>
          </a:p>
          <a:p>
            <a:pPr lvl="1">
              <a:spcBef>
                <a:spcPts val="713"/>
              </a:spcBef>
            </a:pPr>
            <a:r>
              <a:rPr lang="en-US" dirty="0"/>
              <a:t>Application running in a role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Infection through 3</a:t>
            </a:r>
            <a:r>
              <a:rPr lang="en-US" altLang="x-none" baseline="30000" dirty="0">
                <a:solidFill>
                  <a:srgbClr val="000000"/>
                </a:solidFill>
              </a:rPr>
              <a:t>rd</a:t>
            </a:r>
            <a:r>
              <a:rPr lang="en-US" altLang="x-none" dirty="0">
                <a:solidFill>
                  <a:srgbClr val="000000"/>
                </a:solidFill>
              </a:rPr>
              <a:t> party services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Hybrid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Subdomain takeovers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Bitcoin mining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MISCONFIGURATIONS? 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Other services (RDS, ES, Redshift)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What about targeted attacks?</a:t>
            </a:r>
          </a:p>
          <a:p>
            <a:pPr marL="0" indent="0">
              <a:spcBef>
                <a:spcPts val="713"/>
              </a:spcBef>
              <a:buNone/>
            </a:pPr>
            <a:endParaRPr lang="en-US" altLang="x-non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S3 Leaks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4373529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 Warner (</a:t>
            </a:r>
            <a:r>
              <a:rPr lang="en-US" dirty="0" err="1"/>
              <a:t>BroadSoft</a:t>
            </a:r>
            <a:r>
              <a:rPr lang="en-US" dirty="0"/>
              <a:t>)</a:t>
            </a:r>
          </a:p>
          <a:p>
            <a:r>
              <a:rPr lang="en-US" dirty="0"/>
              <a:t>Verizon</a:t>
            </a:r>
          </a:p>
          <a:p>
            <a:r>
              <a:rPr lang="en-US" dirty="0"/>
              <a:t>Auto Lender </a:t>
            </a:r>
          </a:p>
          <a:p>
            <a:r>
              <a:rPr lang="en-US" dirty="0"/>
              <a:t>U.S. Voters</a:t>
            </a:r>
          </a:p>
          <a:p>
            <a:r>
              <a:rPr lang="en-US" dirty="0"/>
              <a:t>And many others! </a:t>
            </a:r>
            <a:r>
              <a:rPr lang="en-US" dirty="0">
                <a:hlinkClick r:id="rId3"/>
              </a:rPr>
              <a:t>https://github.com/nagwww/s3-leaks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Amazon Macie</a:t>
            </a:r>
            <a:r>
              <a:rPr lang="en-US" dirty="0"/>
              <a:t>: Machine Learning, discover and classify sensitive data in AWS. PII or intellectual property.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28" y="812295"/>
            <a:ext cx="6825746" cy="5411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9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AWS Access Keys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5553" cy="4440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UserData</a:t>
            </a:r>
            <a:r>
              <a:rPr lang="en-US" dirty="0"/>
              <a:t>, CloudFormation, Metadata Server</a:t>
            </a:r>
          </a:p>
          <a:p>
            <a:r>
              <a:rPr lang="en-US" dirty="0"/>
              <a:t>Code: </a:t>
            </a:r>
            <a:r>
              <a:rPr lang="en-US" dirty="0" err="1"/>
              <a:t>Github</a:t>
            </a:r>
            <a:r>
              <a:rPr lang="en-US" dirty="0"/>
              <a:t> or other source code repositories, versions, commit history*</a:t>
            </a:r>
          </a:p>
          <a:p>
            <a:r>
              <a:rPr lang="en-US" dirty="0"/>
              <a:t>Public EBS volumes</a:t>
            </a:r>
          </a:p>
          <a:p>
            <a:r>
              <a:rPr lang="en-US" dirty="0"/>
              <a:t>Public AMIs</a:t>
            </a:r>
          </a:p>
          <a:p>
            <a:r>
              <a:rPr lang="en-US" dirty="0"/>
              <a:t>Public S3 buckets</a:t>
            </a:r>
          </a:p>
          <a:p>
            <a:r>
              <a:rPr lang="en-US" dirty="0"/>
              <a:t>Workstation or Server ~/.</a:t>
            </a:r>
            <a:r>
              <a:rPr lang="en-US" dirty="0" err="1"/>
              <a:t>aws</a:t>
            </a:r>
            <a:r>
              <a:rPr lang="en-US" dirty="0"/>
              <a:t>/credentials or C:\Users\</a:t>
            </a:r>
            <a:r>
              <a:rPr lang="en-US" i="1" dirty="0"/>
              <a:t>USERNAME</a:t>
            </a:r>
            <a:r>
              <a:rPr lang="en-US" dirty="0"/>
              <a:t>\.</a:t>
            </a:r>
            <a:r>
              <a:rPr lang="en-US" dirty="0" err="1"/>
              <a:t>aws</a:t>
            </a:r>
            <a:r>
              <a:rPr lang="en-US" dirty="0"/>
              <a:t>\credentials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Dev Tools: Vagrant images, Packer files, Bamboo, Jenkins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Vim swap files</a:t>
            </a:r>
          </a:p>
          <a:p>
            <a:r>
              <a:rPr lang="en-US" dirty="0"/>
              <a:t>Service Providers (Slack bots,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CloudHealth</a:t>
            </a:r>
            <a:r>
              <a:rPr lang="en-US" dirty="0"/>
              <a:t>, </a:t>
            </a:r>
            <a:r>
              <a:rPr lang="en-US" dirty="0" err="1"/>
              <a:t>Okta</a:t>
            </a:r>
            <a:r>
              <a:rPr lang="en-US" dirty="0"/>
              <a:t>, </a:t>
            </a:r>
            <a:r>
              <a:rPr lang="en-US" dirty="0" err="1"/>
              <a:t>OneLogin</a:t>
            </a:r>
            <a:r>
              <a:rPr lang="en-US" dirty="0"/>
              <a:t>, etc.)</a:t>
            </a:r>
          </a:p>
          <a:p>
            <a:r>
              <a:rPr lang="en-US" dirty="0"/>
              <a:t>Google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9036" y="6407985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*See </a:t>
            </a:r>
            <a:r>
              <a:rPr lang="en-US" dirty="0" err="1"/>
              <a:t>truffleHog</a:t>
            </a:r>
            <a:r>
              <a:rPr lang="en-US" dirty="0"/>
              <a:t> from dxa4481 in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027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3852" cy="1325563"/>
          </a:xfrm>
        </p:spPr>
        <p:txBody>
          <a:bodyPr/>
          <a:lstStyle/>
          <a:p>
            <a:r>
              <a:rPr lang="en-US" b="1" dirty="0"/>
              <a:t>Some fun with Social Engineering</a:t>
            </a:r>
            <a:r>
              <a:rPr lang="mr-IN" b="1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2" y="324783"/>
            <a:ext cx="5981700" cy="629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" y="2689411"/>
            <a:ext cx="5585316" cy="1801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67064" y="618565"/>
            <a:ext cx="6535289" cy="5693919"/>
            <a:chOff x="5567064" y="618565"/>
            <a:chExt cx="6535289" cy="56939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064" y="618565"/>
              <a:ext cx="6535289" cy="569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377740" y="2111188"/>
              <a:ext cx="864001" cy="1048871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942294" y="3146612"/>
              <a:ext cx="2736494" cy="95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Change default Spotlight shortcut and don´t trust USBs!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234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4533" y="1455821"/>
            <a:ext cx="10791878" cy="52096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Notifications from AWS</a:t>
            </a:r>
          </a:p>
          <a:p>
            <a:r>
              <a:rPr lang="en-US" dirty="0"/>
              <a:t>Access activity (IAM)</a:t>
            </a:r>
          </a:p>
          <a:p>
            <a:r>
              <a:rPr lang="en-US" dirty="0"/>
              <a:t>Billing activity (Budget alerts) new cloud IDS!</a:t>
            </a:r>
          </a:p>
          <a:p>
            <a:r>
              <a:rPr lang="en-US" dirty="0"/>
              <a:t>API Logs</a:t>
            </a:r>
          </a:p>
          <a:p>
            <a:r>
              <a:rPr lang="es-ES" dirty="0"/>
              <a:t>C</a:t>
            </a:r>
            <a:r>
              <a:rPr lang="en-US" dirty="0" err="1"/>
              <a:t>loudWatch</a:t>
            </a:r>
            <a:r>
              <a:rPr lang="en-US" dirty="0"/>
              <a:t> Events/Alarms</a:t>
            </a:r>
          </a:p>
          <a:p>
            <a:r>
              <a:rPr lang="en-US" dirty="0"/>
              <a:t>Service Specific Events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Personal Health</a:t>
            </a:r>
          </a:p>
          <a:p>
            <a:pPr lvl="1"/>
            <a:r>
              <a:rPr lang="en-US" dirty="0"/>
              <a:t>Cost Explorer</a:t>
            </a:r>
          </a:p>
          <a:p>
            <a:r>
              <a:rPr lang="en-US" dirty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party (dedicated tools)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NIDS (Snort, </a:t>
            </a:r>
            <a:r>
              <a:rPr lang="en-US" altLang="x-none" dirty="0" err="1">
                <a:solidFill>
                  <a:srgbClr val="000000"/>
                </a:solidFill>
              </a:rPr>
              <a:t>Suricata</a:t>
            </a:r>
            <a:r>
              <a:rPr lang="en-US" altLang="x-none" dirty="0">
                <a:solidFill>
                  <a:srgbClr val="000000"/>
                </a:solidFill>
              </a:rPr>
              <a:t>, etc.)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HIDS (</a:t>
            </a:r>
            <a:r>
              <a:rPr lang="en-US" altLang="x-none" dirty="0" err="1">
                <a:solidFill>
                  <a:srgbClr val="000000"/>
                </a:solidFill>
              </a:rPr>
              <a:t>Wazuh</a:t>
            </a:r>
            <a:r>
              <a:rPr lang="en-US" altLang="x-none" dirty="0">
                <a:solidFill>
                  <a:srgbClr val="000000"/>
                </a:solidFill>
              </a:rPr>
              <a:t>/OSSEC, </a:t>
            </a:r>
            <a:r>
              <a:rPr lang="en-US" altLang="x-none" dirty="0" err="1">
                <a:solidFill>
                  <a:srgbClr val="000000"/>
                </a:solidFill>
              </a:rPr>
              <a:t>Osquery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rkhunter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Auditd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ELK</a:t>
            </a:r>
          </a:p>
          <a:p>
            <a:pPr lvl="1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Incident Indicators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02F20-52DC-9341-A2CA-C2677FC2E15A}"/>
              </a:ext>
            </a:extLst>
          </p:cNvPr>
          <p:cNvSpPr/>
          <p:nvPr/>
        </p:nvSpPr>
        <p:spPr>
          <a:xfrm>
            <a:off x="7534095" y="6384576"/>
            <a:ext cx="455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9" y="6794"/>
            <a:ext cx="11401425" cy="1042610"/>
          </a:xfrm>
        </p:spPr>
        <p:txBody>
          <a:bodyPr/>
          <a:lstStyle/>
          <a:p>
            <a:r>
              <a:rPr lang="en-US" b="1" dirty="0"/>
              <a:t>Cloud Incident Handling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Instance Compromise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  <a:p>
            <a:pPr algn="ctr"/>
            <a:r>
              <a:rPr lang="en-US" sz="1000" dirty="0"/>
              <a:t>Forensic Workstation</a:t>
            </a:r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 or Dead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Tools Volume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Apply</a:t>
            </a:r>
            <a:r>
              <a:rPr lang="es-ES" sz="1000" dirty="0"/>
              <a:t> </a:t>
            </a:r>
          </a:p>
          <a:p>
            <a:pPr algn="ctr"/>
            <a:r>
              <a:rPr lang="es-ES" sz="1000" dirty="0" err="1"/>
              <a:t>Isolation</a:t>
            </a:r>
            <a:r>
              <a:rPr lang="es-ES" sz="1000" dirty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5421" y="5956292"/>
            <a:ext cx="94241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Credential Compromise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Check new resources created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Disable Keys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API log report if enabled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found</a:t>
            </a:r>
          </a:p>
          <a:p>
            <a:pPr algn="ctr"/>
            <a:r>
              <a:rPr lang="en-US" sz="1000" dirty="0"/>
              <a:t>Isolate them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955227" y="5152514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a report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Isolate it?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</a:t>
            </a:r>
            <a:r>
              <a:rPr lang="en-US" sz="100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</a:t>
            </a:r>
          </a:p>
          <a:p>
            <a:pPr algn="ctr"/>
            <a:r>
              <a:rPr lang="en-US" sz="1000" dirty="0"/>
              <a:t>Evidence Acquisition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Take snapshot to </a:t>
            </a:r>
            <a:r>
              <a:rPr lang="en-US" sz="100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 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</a:t>
            </a:r>
            <a:r>
              <a:rPr lang="en-US" sz="100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Volumes to Forensic Workstation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the Forensic Workstation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Analyze / Further Investigation</a:t>
            </a:r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421" y="3326492"/>
            <a:ext cx="824797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Incident</a:t>
            </a:r>
          </a:p>
        </p:txBody>
      </p:sp>
      <p:cxnSp>
        <p:nvCxnSpPr>
          <p:cNvPr id="75" name="Straight Arrow Connector 74"/>
          <p:cNvCxnSpPr>
            <a:cxnSpLocks/>
            <a:stCxn id="73" idx="0"/>
            <a:endCxn id="4" idx="2"/>
          </p:cNvCxnSpPr>
          <p:nvPr/>
        </p:nvCxnSpPr>
        <p:spPr>
          <a:xfrm flipV="1">
            <a:off x="477820" y="2588914"/>
            <a:ext cx="61398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stCxn id="73" idx="4"/>
            <a:endCxn id="10" idx="0"/>
          </p:cNvCxnSpPr>
          <p:nvPr/>
        </p:nvCxnSpPr>
        <p:spPr>
          <a:xfrm>
            <a:off x="477820" y="4025111"/>
            <a:ext cx="58810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Dead</a:t>
            </a:r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07839" y="5860748"/>
            <a:ext cx="886481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cxnSpLocks/>
            <a:stCxn id="26" idx="2"/>
            <a:endCxn id="15" idx="0"/>
          </p:cNvCxnSpPr>
          <p:nvPr/>
        </p:nvCxnSpPr>
        <p:spPr>
          <a:xfrm flipH="1">
            <a:off x="11521150" y="3853595"/>
            <a:ext cx="8413" cy="129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Support </a:t>
            </a:r>
            <a:r>
              <a:rPr lang="en-US" sz="100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Access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Sessions</a:t>
            </a:r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07839" y="6121056"/>
            <a:ext cx="886481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07839" y="6203784"/>
            <a:ext cx="892038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Outside Info Acquisition</a:t>
            </a:r>
          </a:p>
          <a:p>
            <a:pPr algn="ctr"/>
            <a:r>
              <a:rPr lang="en-US" sz="1000" dirty="0"/>
              <a:t>(instance </a:t>
            </a:r>
            <a:r>
              <a:rPr lang="en-US" sz="1000" dirty="0" err="1"/>
              <a:t>profile,endpoints,metadata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en-US" sz="1000" dirty="0"/>
              <a:t>)_</a:t>
            </a:r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 Timeline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Volatiliy</a:t>
            </a:r>
            <a:r>
              <a:rPr lang="en-US" sz="1000" dirty="0"/>
              <a:t> </a:t>
            </a:r>
            <a:r>
              <a:rPr lang="en-US" sz="1000" dirty="0" err="1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LiME</a:t>
            </a:r>
            <a:r>
              <a:rPr lang="en-US" sz="1000" dirty="0"/>
              <a:t> </a:t>
            </a:r>
            <a:r>
              <a:rPr lang="en-US" sz="1000" dirty="0" err="1"/>
              <a:t>krnl</a:t>
            </a:r>
            <a:r>
              <a:rPr lang="en-US" sz="1000" dirty="0"/>
              <a:t> mod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Internal Case</a:t>
            </a:r>
          </a:p>
        </p:txBody>
      </p:sp>
      <p:cxnSp>
        <p:nvCxnSpPr>
          <p:cNvPr id="229" name="Straight Arrow Connector 228"/>
          <p:cNvCxnSpPr>
            <a:cxnSpLocks/>
            <a:stCxn id="73" idx="7"/>
            <a:endCxn id="107" idx="1"/>
          </p:cNvCxnSpPr>
          <p:nvPr/>
        </p:nvCxnSpPr>
        <p:spPr>
          <a:xfrm flipV="1">
            <a:off x="769429" y="3314132"/>
            <a:ext cx="264565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cxnSpLocks/>
            <a:stCxn id="73" idx="5"/>
            <a:endCxn id="228" idx="1"/>
          </p:cNvCxnSpPr>
          <p:nvPr/>
        </p:nvCxnSpPr>
        <p:spPr>
          <a:xfrm>
            <a:off x="769429" y="3922801"/>
            <a:ext cx="260298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Separate</a:t>
            </a:r>
            <a:r>
              <a:rPr lang="es-ES" sz="1000" dirty="0"/>
              <a:t> Network </a:t>
            </a:r>
            <a:r>
              <a:rPr lang="es-ES" sz="1000" dirty="0" err="1"/>
              <a:t>with</a:t>
            </a:r>
            <a:r>
              <a:rPr lang="es-ES" sz="1000" dirty="0"/>
              <a:t> Internet Access to </a:t>
            </a:r>
            <a:r>
              <a:rPr lang="es-ES" sz="1000" dirty="0" err="1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CAINE / SIFT / DEFT / FCCU / HELIX3  / FIRE</a:t>
            </a:r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Windows_Life_Response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Sysinternals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Nirsoft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FTK Imager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Autopsy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Sleuthkit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8114" y="4777153"/>
            <a:ext cx="924832" cy="62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Trigger a Network Capture / VPC Logs</a:t>
            </a:r>
          </a:p>
        </p:txBody>
      </p:sp>
      <p:cxnSp>
        <p:nvCxnSpPr>
          <p:cNvPr id="90" name="Straight Arrow Connector 89"/>
          <p:cNvCxnSpPr>
            <a:cxnSpLocks/>
            <a:stCxn id="73" idx="5"/>
            <a:endCxn id="88" idx="1"/>
          </p:cNvCxnSpPr>
          <p:nvPr/>
        </p:nvCxnSpPr>
        <p:spPr>
          <a:xfrm>
            <a:off x="769429" y="3922801"/>
            <a:ext cx="198685" cy="116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</a:t>
            </a:r>
          </a:p>
          <a:p>
            <a:pPr algn="ctr"/>
            <a:r>
              <a:rPr lang="en-US" sz="1000" dirty="0"/>
              <a:t>Resources under investigation</a:t>
            </a:r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0B0230-65A5-014C-BDF0-D93722578AFE}"/>
              </a:ext>
            </a:extLst>
          </p:cNvPr>
          <p:cNvSpPr/>
          <p:nvPr/>
        </p:nvSpPr>
        <p:spPr>
          <a:xfrm>
            <a:off x="8499477" y="5343531"/>
            <a:ext cx="1114695" cy="86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Hashing comparison-gold image, carving, cloud-</a:t>
            </a:r>
            <a:r>
              <a:rPr lang="en-US" sz="1000" dirty="0" err="1"/>
              <a:t>init</a:t>
            </a:r>
            <a:r>
              <a:rPr lang="en-US" sz="1000" dirty="0"/>
              <a:t>, search malware, IOC, </a:t>
            </a:r>
            <a:r>
              <a:rPr lang="en-US" sz="1000" dirty="0" err="1"/>
              <a:t>etc</a:t>
            </a:r>
            <a:endParaRPr lang="en-US" sz="10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18CC07E-A289-3347-ABFE-B9A737FA2CBA}"/>
              </a:ext>
            </a:extLst>
          </p:cNvPr>
          <p:cNvCxnSpPr>
            <a:cxnSpLocks/>
            <a:stCxn id="227" idx="2"/>
            <a:endCxn id="80" idx="0"/>
          </p:cNvCxnSpPr>
          <p:nvPr/>
        </p:nvCxnSpPr>
        <p:spPr>
          <a:xfrm>
            <a:off x="7615681" y="5028690"/>
            <a:ext cx="1441144" cy="31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BAEBFC3-C9B6-654C-9408-8958ECE96347}"/>
              </a:ext>
            </a:extLst>
          </p:cNvPr>
          <p:cNvCxnSpPr>
            <a:cxnSpLocks/>
            <a:stCxn id="227" idx="3"/>
            <a:endCxn id="87" idx="1"/>
          </p:cNvCxnSpPr>
          <p:nvPr/>
        </p:nvCxnSpPr>
        <p:spPr>
          <a:xfrm>
            <a:off x="8075636" y="4623603"/>
            <a:ext cx="336457" cy="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A03E8DD-A3ED-3D49-89B5-6C134A53B18E}"/>
              </a:ext>
            </a:extLst>
          </p:cNvPr>
          <p:cNvCxnSpPr>
            <a:cxnSpLocks/>
            <a:stCxn id="8" idx="2"/>
            <a:endCxn id="87" idx="1"/>
          </p:cNvCxnSpPr>
          <p:nvPr/>
        </p:nvCxnSpPr>
        <p:spPr>
          <a:xfrm>
            <a:off x="6869992" y="2521653"/>
            <a:ext cx="1542101" cy="2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062D6-7B3C-F144-A352-9128660EBDE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539218" y="2588914"/>
            <a:ext cx="6705835" cy="336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515600" cy="1325563"/>
          </a:xfrm>
        </p:spPr>
        <p:txBody>
          <a:bodyPr/>
          <a:lstStyle/>
          <a:p>
            <a:r>
              <a:rPr lang="en-US" b="1" dirty="0"/>
              <a:t>Assets Acquisition Specific to AWS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 Acquisition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Infrastructure Logs: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CloudTrail</a:t>
            </a:r>
            <a:r>
              <a:rPr lang="en-US" dirty="0">
                <a:solidFill>
                  <a:schemeClr val="tx1"/>
                </a:solidFill>
              </a:rPr>
              <a:t> and VPC </a:t>
            </a:r>
            <a:r>
              <a:rPr lang="en-US" dirty="0" err="1">
                <a:solidFill>
                  <a:schemeClr val="tx1"/>
                </a:solidFill>
              </a:rPr>
              <a:t>FlowLogs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Service Logs: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S3 Logs, RDS Logs, Lambda, API Gateway, Route53, </a:t>
            </a:r>
            <a:r>
              <a:rPr lang="en-US" dirty="0" err="1">
                <a:solidFill>
                  <a:schemeClr val="tx1"/>
                </a:solidFill>
              </a:rPr>
              <a:t>CloudFront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2240" y="5371759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Based Logs (volume snapshot)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Messages/System, security, audit, applications, etc.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6" cy="20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39" y="3306970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Additional data from AWS view: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instance profile, endpoints, </a:t>
            </a:r>
            <a:r>
              <a:rPr lang="en-US" dirty="0" err="1">
                <a:solidFill>
                  <a:schemeClr val="tx1"/>
                </a:solidFill>
              </a:rPr>
              <a:t>syslogs</a:t>
            </a:r>
            <a:r>
              <a:rPr lang="en-US" dirty="0">
                <a:solidFill>
                  <a:schemeClr val="tx1"/>
                </a:solidFill>
              </a:rPr>
              <a:t>, screen, metadata,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5" cy="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Outside: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Limits, check resources creation from given date (all regions)</a:t>
            </a:r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81847"/>
            <a:ext cx="11517527" cy="1325563"/>
          </a:xfrm>
        </p:spPr>
        <p:txBody>
          <a:bodyPr/>
          <a:lstStyle/>
          <a:p>
            <a:r>
              <a:rPr lang="en-US" b="1" dirty="0"/>
              <a:t>Digital Forensics as a Service? How to be Prepared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536613" cy="506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DFaaS</a:t>
            </a:r>
            <a:r>
              <a:rPr lang="en-US" dirty="0"/>
              <a:t>: </a:t>
            </a:r>
            <a:r>
              <a:rPr lang="en-US" b="1" dirty="0"/>
              <a:t>capabilities</a:t>
            </a:r>
            <a:r>
              <a:rPr lang="en-US" dirty="0"/>
              <a:t> we can use from a </a:t>
            </a:r>
            <a:r>
              <a:rPr lang="en-US" b="1" dirty="0"/>
              <a:t>cloud vendor </a:t>
            </a:r>
            <a:r>
              <a:rPr lang="en-US" dirty="0"/>
              <a:t>to perform tasks related to </a:t>
            </a:r>
            <a:r>
              <a:rPr lang="en-US" b="1" dirty="0"/>
              <a:t>Digital Forensics</a:t>
            </a:r>
          </a:p>
          <a:p>
            <a:r>
              <a:rPr lang="en-US" dirty="0"/>
              <a:t>Multi Account Strategy</a:t>
            </a:r>
          </a:p>
          <a:p>
            <a:pPr lvl="1"/>
            <a:r>
              <a:rPr lang="en-US" dirty="0"/>
              <a:t>Dedicated Account for Forensics </a:t>
            </a:r>
          </a:p>
          <a:p>
            <a:pPr lvl="1"/>
            <a:r>
              <a:rPr lang="es-ES" dirty="0"/>
              <a:t>D</a:t>
            </a:r>
            <a:r>
              <a:rPr lang="en-US" dirty="0" err="1"/>
              <a:t>edicated</a:t>
            </a:r>
            <a:r>
              <a:rPr lang="en-US" dirty="0"/>
              <a:t> Account for Security Operations</a:t>
            </a:r>
          </a:p>
          <a:p>
            <a:r>
              <a:rPr lang="en-US" dirty="0"/>
              <a:t>Acquisition tools ready to use</a:t>
            </a:r>
          </a:p>
          <a:p>
            <a:pPr lvl="1"/>
            <a:r>
              <a:rPr lang="en-US" dirty="0"/>
              <a:t>Live Data</a:t>
            </a:r>
          </a:p>
          <a:p>
            <a:r>
              <a:rPr lang="en-US" dirty="0"/>
              <a:t>Acquire data, what data?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7553" y="5500939"/>
            <a:ext cx="1145689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3600" b="1" dirty="0">
                <a:solidFill>
                  <a:srgbClr val="50FF18"/>
                </a:solidFill>
              </a:rPr>
              <a:t>Prowler / </a:t>
            </a:r>
            <a:r>
              <a:rPr lang="en-US" altLang="x-none" sz="3600" b="1" dirty="0" err="1">
                <a:solidFill>
                  <a:srgbClr val="50FF18"/>
                </a:solidFill>
              </a:rPr>
              <a:t>phpRADmin</a:t>
            </a:r>
            <a:r>
              <a:rPr lang="en-US" altLang="x-none" sz="3600" b="1" dirty="0">
                <a:solidFill>
                  <a:srgbClr val="50FF18"/>
                </a:solidFill>
              </a:rPr>
              <a:t> / Alfresco BART / Docs</a:t>
            </a:r>
            <a:endParaRPr lang="en-US" sz="3600" b="1" dirty="0">
              <a:solidFill>
                <a:srgbClr val="50FF1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B518E-5CD2-AF4E-B3AB-88B8426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337566"/>
            <a:ext cx="6629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5502457" y="1507409"/>
            <a:ext cx="6312553" cy="521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n-US" dirty="0"/>
              <a:t>IS Benchmark security assessment tool (52 checks + 20 additional)</a:t>
            </a:r>
          </a:p>
          <a:p>
            <a:r>
              <a:rPr lang="es-ES" dirty="0"/>
              <a:t>New “</a:t>
            </a:r>
            <a:r>
              <a:rPr lang="es-ES" dirty="0" err="1"/>
              <a:t>forensics-ready</a:t>
            </a:r>
            <a:r>
              <a:rPr lang="es-ES" dirty="0"/>
              <a:t>” </a:t>
            </a:r>
            <a:r>
              <a:rPr lang="es-ES" dirty="0" err="1"/>
              <a:t>group</a:t>
            </a:r>
            <a:r>
              <a:rPr lang="es-ES" dirty="0"/>
              <a:t> of </a:t>
            </a:r>
            <a:r>
              <a:rPr lang="es-ES" dirty="0" err="1"/>
              <a:t>checks</a:t>
            </a:r>
            <a:r>
              <a:rPr lang="es-ES" dirty="0"/>
              <a:t>:</a:t>
            </a:r>
            <a:endParaRPr lang="en-US" dirty="0"/>
          </a:p>
          <a:p>
            <a:pPr lvl="1"/>
            <a:r>
              <a:rPr lang="en-US" dirty="0"/>
              <a:t>Checks if you are collecting all what you may need in case of an incident</a:t>
            </a:r>
          </a:p>
          <a:p>
            <a:pPr lvl="1"/>
            <a:r>
              <a:rPr lang="es-ES" dirty="0"/>
              <a:t>F</a:t>
            </a:r>
            <a:r>
              <a:rPr lang="en-US" dirty="0" err="1"/>
              <a:t>orensics</a:t>
            </a:r>
            <a:r>
              <a:rPr lang="en-US" dirty="0"/>
              <a:t> as a Service helper</a:t>
            </a:r>
          </a:p>
          <a:p>
            <a:pPr lvl="1"/>
            <a:r>
              <a:rPr lang="en-US" dirty="0" err="1"/>
              <a:t>CloudTrail</a:t>
            </a:r>
            <a:r>
              <a:rPr lang="en-US" dirty="0"/>
              <a:t>, S3, </a:t>
            </a:r>
            <a:r>
              <a:rPr lang="en-US" dirty="0" err="1"/>
              <a:t>Config</a:t>
            </a:r>
            <a:r>
              <a:rPr lang="en-US" dirty="0"/>
              <a:t>, </a:t>
            </a:r>
            <a:r>
              <a:rPr lang="en-US" dirty="0" err="1"/>
              <a:t>VPCFlowlog</a:t>
            </a:r>
            <a:r>
              <a:rPr lang="en-US" dirty="0"/>
              <a:t>, Macie, </a:t>
            </a:r>
            <a:r>
              <a:rPr lang="en-US" dirty="0" err="1"/>
              <a:t>GuardDuty</a:t>
            </a:r>
            <a:r>
              <a:rPr lang="en-US" dirty="0"/>
              <a:t>, </a:t>
            </a:r>
            <a:r>
              <a:rPr lang="en-US" dirty="0" err="1"/>
              <a:t>CloudFront</a:t>
            </a:r>
            <a:r>
              <a:rPr lang="en-US" dirty="0"/>
              <a:t>, ES, Lambda, ELB/ALB, Route53, Redshift and more</a:t>
            </a:r>
          </a:p>
          <a:p>
            <a:pPr lvl="1"/>
            <a:endParaRPr lang="es-E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/Alfresco/prowler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2CA9D-2E38-A246-874E-EA644F9F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65505"/>
            <a:ext cx="4604593" cy="167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42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Prowler, specific group check for AWS forensics readiness </a:t>
            </a:r>
          </a:p>
        </p:txBody>
      </p:sp>
    </p:spTree>
    <p:extLst>
      <p:ext uri="{BB962C8B-B14F-4D97-AF65-F5344CB8AC3E}">
        <p14:creationId xmlns:p14="http://schemas.microsoft.com/office/powerpoint/2010/main" val="411489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IRDF Automation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998868" cy="1325563"/>
          </a:xfrm>
        </p:spPr>
        <p:txBody>
          <a:bodyPr/>
          <a:lstStyle/>
          <a:p>
            <a:r>
              <a:rPr lang="en-US" b="1" dirty="0"/>
              <a:t>Digital Forensics as a Service:  Tools/Challenges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994193" cy="519320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Userland</a:t>
            </a:r>
            <a:r>
              <a:rPr lang="en-US" b="1" dirty="0"/>
              <a:t> / Process Memory Acquisition</a:t>
            </a:r>
          </a:p>
          <a:p>
            <a:pPr lvl="1"/>
            <a:r>
              <a:rPr lang="en-US" dirty="0"/>
              <a:t>AWS System Manager (</a:t>
            </a:r>
            <a:r>
              <a:rPr lang="en-US" dirty="0" err="1"/>
              <a:t>ssm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aws_ir, Margaritashotgun</a:t>
            </a:r>
            <a:r>
              <a:rPr lang="en-US" dirty="0"/>
              <a:t> (</a:t>
            </a:r>
            <a:r>
              <a:rPr lang="en-US" dirty="0" err="1"/>
              <a:t>LiME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Volatility and </a:t>
            </a:r>
            <a:r>
              <a:rPr lang="en-US" dirty="0" err="1"/>
              <a:t>Rekall</a:t>
            </a:r>
            <a:r>
              <a:rPr lang="en-US" dirty="0"/>
              <a:t> automation</a:t>
            </a:r>
          </a:p>
          <a:p>
            <a:pPr lvl="1"/>
            <a:r>
              <a:rPr lang="en-US" dirty="0">
                <a:hlinkClick r:id="rId4"/>
              </a:rPr>
              <a:t>ECFS: extended core file snapshot format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Analysis process</a:t>
            </a:r>
          </a:p>
          <a:p>
            <a:pPr lvl="1"/>
            <a:r>
              <a:rPr lang="en-US" dirty="0"/>
              <a:t>IOC </a:t>
            </a:r>
          </a:p>
          <a:p>
            <a:pPr lvl="1"/>
            <a:r>
              <a:rPr lang="en-US" dirty="0"/>
              <a:t>Something like </a:t>
            </a:r>
            <a:r>
              <a:rPr lang="en-US" dirty="0">
                <a:hlinkClick r:id="rId5"/>
              </a:rPr>
              <a:t>LibVMI</a:t>
            </a:r>
            <a:r>
              <a:rPr lang="en-US" dirty="0"/>
              <a:t>: VM introspection would help (Volatility integration)</a:t>
            </a:r>
          </a:p>
          <a:p>
            <a:r>
              <a:rPr lang="en-US" b="1" dirty="0"/>
              <a:t>Storage Acquisition and Processing</a:t>
            </a:r>
          </a:p>
          <a:p>
            <a:pPr lvl="1"/>
            <a:r>
              <a:rPr lang="en-US" dirty="0"/>
              <a:t>Depends on the Storage used</a:t>
            </a:r>
          </a:p>
          <a:p>
            <a:pPr lvl="1"/>
            <a:r>
              <a:rPr lang="en-US" dirty="0"/>
              <a:t>Easier for EBS Snapshots </a:t>
            </a:r>
            <a:r>
              <a:rPr lang="en-US" dirty="0">
                <a:sym typeface="Wingdings" pitchFamily="2" charset="2"/>
              </a:rPr>
              <a:t> Volumes</a:t>
            </a:r>
          </a:p>
          <a:p>
            <a:pPr lvl="1"/>
            <a:r>
              <a:rPr lang="en-US" dirty="0" err="1">
                <a:hlinkClick r:id="rId6"/>
              </a:rPr>
              <a:t>DFTimewolf</a:t>
            </a:r>
            <a:r>
              <a:rPr lang="en-US" dirty="0"/>
              <a:t> (Grr)</a:t>
            </a:r>
            <a:endParaRPr lang="en-US" dirty="0">
              <a:sym typeface="Wingdings" pitchFamily="2" charset="2"/>
            </a:endParaRPr>
          </a:p>
          <a:p>
            <a:r>
              <a:rPr lang="en-US" b="1" dirty="0"/>
              <a:t>Multiple Account Tools, Resources and Vendors</a:t>
            </a:r>
          </a:p>
          <a:p>
            <a:pPr lvl="1"/>
            <a:r>
              <a:rPr lang="en-US" dirty="0"/>
              <a:t>We don’t capture just one resource!</a:t>
            </a:r>
          </a:p>
          <a:p>
            <a:pPr lvl="1"/>
            <a:r>
              <a:rPr lang="en-US" dirty="0"/>
              <a:t>Enterprise grade</a:t>
            </a:r>
          </a:p>
          <a:p>
            <a:r>
              <a:rPr lang="en-US" b="1" dirty="0"/>
              <a:t>Processing collected data</a:t>
            </a:r>
          </a:p>
          <a:p>
            <a:pPr lvl="1"/>
            <a:r>
              <a:rPr lang="en-US" dirty="0">
                <a:hlinkClick r:id="rId7"/>
              </a:rPr>
              <a:t>Turbinia</a:t>
            </a:r>
            <a:endParaRPr lang="en-US" dirty="0">
              <a:hlinkClick r:id="rId8"/>
            </a:endParaRPr>
          </a:p>
          <a:p>
            <a:pPr lvl="1"/>
            <a:r>
              <a:rPr lang="en-US" dirty="0">
                <a:hlinkClick r:id="rId8"/>
              </a:rPr>
              <a:t>Plaso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Laika BOSS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BinaryAlert</a:t>
            </a:r>
            <a:endParaRPr lang="en-US" dirty="0"/>
          </a:p>
          <a:p>
            <a:r>
              <a:rPr lang="en-US" b="1" dirty="0"/>
              <a:t>Analyze data</a:t>
            </a:r>
          </a:p>
          <a:p>
            <a:pPr lvl="1"/>
            <a:r>
              <a:rPr lang="es-ES" dirty="0" err="1"/>
              <a:t>Timeline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ALL ACQUIRED DATA?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Timesketch</a:t>
            </a:r>
            <a:endParaRPr lang="en-US" dirty="0"/>
          </a:p>
          <a:p>
            <a:r>
              <a:rPr lang="en-US" b="1" dirty="0"/>
              <a:t>EVERYTHING? Room to improve here!</a:t>
            </a:r>
          </a:p>
          <a:p>
            <a:pPr lvl="1"/>
            <a:r>
              <a:rPr lang="en-US" dirty="0"/>
              <a:t>Multiple data formats</a:t>
            </a:r>
          </a:p>
          <a:p>
            <a:pPr lvl="1"/>
            <a:r>
              <a:rPr lang="en-US" dirty="0"/>
              <a:t>Multiple sources</a:t>
            </a:r>
          </a:p>
          <a:p>
            <a:pPr lvl="1"/>
            <a:r>
              <a:rPr lang="en-US" dirty="0"/>
              <a:t>Correlation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b="1" dirty="0"/>
              <a:t>Threat Response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http://threatresponse.cloud/</a:t>
            </a:r>
            <a:r>
              <a:rPr lang="en-US" dirty="0"/>
              <a:t> </a:t>
            </a:r>
          </a:p>
          <a:p>
            <a:r>
              <a:rPr lang="en-US" dirty="0"/>
              <a:t>Compromised AWS API credentials (Access Keys)</a:t>
            </a:r>
          </a:p>
          <a:p>
            <a:pPr lvl="1"/>
            <a:r>
              <a:rPr lang="en-US" dirty="0"/>
              <a:t>Mitigate compromise: Lock</a:t>
            </a:r>
          </a:p>
          <a:p>
            <a:r>
              <a:rPr lang="en-US" dirty="0"/>
              <a:t>Compromised EC2 instance</a:t>
            </a:r>
          </a:p>
          <a:p>
            <a:pPr lvl="1"/>
            <a:r>
              <a:rPr lang="en-US" dirty="0"/>
              <a:t>Mitigate compromise</a:t>
            </a:r>
          </a:p>
          <a:p>
            <a:pPr lvl="2"/>
            <a:r>
              <a:rPr lang="en-US" sz="1800" dirty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Plugins</a:t>
            </a:r>
          </a:p>
          <a:p>
            <a:pPr lvl="1"/>
            <a:r>
              <a:rPr lang="en-US" dirty="0" err="1"/>
              <a:t>gather_host</a:t>
            </a:r>
            <a:r>
              <a:rPr lang="en-US" dirty="0"/>
              <a:t> (metadata, screen, console)</a:t>
            </a:r>
          </a:p>
          <a:p>
            <a:pPr lvl="1"/>
            <a:r>
              <a:rPr lang="en-US" dirty="0" err="1"/>
              <a:t>tag_host</a:t>
            </a:r>
            <a:endParaRPr lang="en-US" dirty="0"/>
          </a:p>
          <a:p>
            <a:pPr lvl="1"/>
            <a:r>
              <a:rPr lang="en-US" dirty="0" err="1"/>
              <a:t>examineracl_host</a:t>
            </a:r>
            <a:endParaRPr lang="en-US" dirty="0"/>
          </a:p>
          <a:p>
            <a:pPr lvl="1"/>
            <a:r>
              <a:rPr lang="en-US" dirty="0" err="1"/>
              <a:t>get_memory</a:t>
            </a:r>
            <a:endParaRPr lang="en-US" dirty="0"/>
          </a:p>
          <a:p>
            <a:pPr lvl="1"/>
            <a:r>
              <a:rPr lang="en-US" dirty="0" err="1"/>
              <a:t>isolate_host</a:t>
            </a:r>
            <a:endParaRPr lang="en-US" dirty="0"/>
          </a:p>
          <a:p>
            <a:pPr lvl="1"/>
            <a:r>
              <a:rPr lang="en-US" dirty="0" err="1"/>
              <a:t>stop_host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ThreatResponse</a:t>
            </a:r>
            <a:r>
              <a:rPr lang="en-US" dirty="0"/>
              <a:t>: </a:t>
            </a:r>
            <a:r>
              <a:rPr lang="en-US" dirty="0" err="1"/>
              <a:t>aws_ir</a:t>
            </a:r>
            <a:r>
              <a:rPr lang="en-US" dirty="0"/>
              <a:t>, </a:t>
            </a:r>
            <a:r>
              <a:rPr lang="en-US" dirty="0" err="1"/>
              <a:t>margaritashotgun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Instance compromise </a:t>
            </a:r>
            <a:r>
              <a:rPr lang="en-US" dirty="0">
                <a:hlinkClick r:id="rId2"/>
              </a:rPr>
              <a:t>https://youtu.be/-dnljYRMMsU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54" y="378572"/>
            <a:ext cx="11868443" cy="1325563"/>
          </a:xfrm>
        </p:spPr>
        <p:txBody>
          <a:bodyPr/>
          <a:lstStyle/>
          <a:p>
            <a:r>
              <a:rPr lang="en-US" b="1" dirty="0"/>
              <a:t>SANS Reading Room: DF Analysis of an EC2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96945-E0FD-0E40-85E8-B6282D3C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6" y="1704135"/>
            <a:ext cx="10960100" cy="370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44ECC8-0785-D548-A1AF-E73A79F3A4B1}"/>
              </a:ext>
            </a:extLst>
          </p:cNvPr>
          <p:cNvSpPr/>
          <p:nvPr/>
        </p:nvSpPr>
        <p:spPr>
          <a:xfrm>
            <a:off x="2813538" y="5945331"/>
            <a:ext cx="725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Kudos! Ken Hartman </a:t>
            </a:r>
            <a:r>
              <a:rPr lang="en-US" dirty="0">
                <a:hlinkClick r:id="rId3"/>
              </a:rPr>
              <a:t>https://www.kennethghartman.com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590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Instance / Network / Provider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Put all what you need in your </a:t>
            </a:r>
            <a:r>
              <a:rPr lang="en-US" b="1" dirty="0"/>
              <a:t>well known AMI</a:t>
            </a:r>
            <a:r>
              <a:rPr lang="en-US" dirty="0"/>
              <a:t> (</a:t>
            </a:r>
            <a:r>
              <a:rPr lang="en-US" b="1" dirty="0"/>
              <a:t>gold image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Hardening applied / Tested (Packer/Vagrant)</a:t>
            </a:r>
          </a:p>
          <a:p>
            <a:pPr lvl="2"/>
            <a:r>
              <a:rPr lang="en-US" dirty="0"/>
              <a:t>CIS Benchmark!</a:t>
            </a:r>
          </a:p>
          <a:p>
            <a:pPr lvl="1"/>
            <a:r>
              <a:rPr lang="en-US" dirty="0"/>
              <a:t>No configuration or access needed</a:t>
            </a:r>
          </a:p>
          <a:p>
            <a:pPr lvl="1"/>
            <a:r>
              <a:rPr lang="en-US" dirty="0"/>
              <a:t>Local tools</a:t>
            </a:r>
          </a:p>
          <a:p>
            <a:pPr lvl="2"/>
            <a:r>
              <a:rPr lang="en-US" dirty="0" err="1"/>
              <a:t>Osquery</a:t>
            </a:r>
            <a:r>
              <a:rPr lang="en-US" dirty="0"/>
              <a:t> / </a:t>
            </a:r>
            <a:r>
              <a:rPr lang="en-US" dirty="0" err="1"/>
              <a:t>Wazuh</a:t>
            </a:r>
            <a:r>
              <a:rPr lang="en-US" dirty="0"/>
              <a:t>-OSSEC / </a:t>
            </a:r>
            <a:r>
              <a:rPr lang="en-US" dirty="0" err="1"/>
              <a:t>rkhunter</a:t>
            </a:r>
            <a:r>
              <a:rPr lang="en-US" dirty="0"/>
              <a:t> / grr</a:t>
            </a:r>
          </a:p>
          <a:p>
            <a:pPr lvl="2"/>
            <a:r>
              <a:rPr lang="en-US" dirty="0"/>
              <a:t>Update rules / </a:t>
            </a:r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local configuration (</a:t>
            </a:r>
            <a:r>
              <a:rPr lang="en-US" dirty="0" err="1"/>
              <a:t>SELinux</a:t>
            </a:r>
            <a:r>
              <a:rPr lang="en-US" dirty="0"/>
              <a:t>/</a:t>
            </a:r>
            <a:r>
              <a:rPr lang="en-US" dirty="0" err="1"/>
              <a:t>AppArmour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AuditD</a:t>
            </a:r>
            <a:endParaRPr lang="en-US" dirty="0"/>
          </a:p>
          <a:p>
            <a:r>
              <a:rPr lang="en-US" dirty="0"/>
              <a:t>Collect telemetry host network data (Snort/</a:t>
            </a:r>
            <a:r>
              <a:rPr lang="en-US" dirty="0" err="1"/>
              <a:t>Suricata</a:t>
            </a:r>
            <a:r>
              <a:rPr lang="en-US" dirty="0"/>
              <a:t>)</a:t>
            </a:r>
          </a:p>
          <a:p>
            <a:r>
              <a:rPr lang="en-US" dirty="0"/>
              <a:t>Collect everything your provider allows you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APIs / Accesses (AWS API Call Limit)</a:t>
            </a:r>
          </a:p>
          <a:p>
            <a:r>
              <a:rPr lang="en-US" dirty="0"/>
              <a:t>Red Team / Third party </a:t>
            </a:r>
            <a:r>
              <a:rPr lang="en-US" dirty="0" err="1"/>
              <a:t>pentesting</a:t>
            </a:r>
            <a:r>
              <a:rPr lang="en-US" dirty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Auditing, Assessment and Hardening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11150600" cy="5334000"/>
          </a:xfrm>
        </p:spPr>
        <p:txBody>
          <a:bodyPr numCol="2">
            <a:normAutofit fontScale="77500" lnSpcReduction="20000"/>
          </a:bodyPr>
          <a:lstStyle/>
          <a:p>
            <a:r>
              <a:rPr lang="es-ES" b="1" dirty="0"/>
              <a:t>AWS</a:t>
            </a:r>
            <a:endParaRPr lang="es-ES" b="1" dirty="0">
              <a:hlinkClick r:id="rId3"/>
            </a:endParaRPr>
          </a:p>
          <a:p>
            <a:pPr lvl="1"/>
            <a:r>
              <a:rPr lang="es-ES" dirty="0">
                <a:hlinkClick r:id="rId3"/>
              </a:rPr>
              <a:t>Amazon GuardDuty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Amazon Macie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AWS Trusted Advisor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AWS CloudTrail 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Amazon Inspector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AWS Organizations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AWS Config</a:t>
            </a:r>
            <a:r>
              <a:rPr lang="en-US" dirty="0"/>
              <a:t> Rules</a:t>
            </a:r>
          </a:p>
          <a:p>
            <a:pPr lvl="1"/>
            <a:r>
              <a:rPr lang="en-US" dirty="0"/>
              <a:t>Alfresco: </a:t>
            </a:r>
            <a:r>
              <a:rPr lang="en-US" dirty="0">
                <a:hlinkClick r:id="rId9"/>
              </a:rPr>
              <a:t>Prowler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0"/>
              </a:rPr>
              <a:t>Wazuh </a:t>
            </a:r>
            <a:r>
              <a:rPr lang="en-US" dirty="0"/>
              <a:t>(</a:t>
            </a:r>
            <a:r>
              <a:rPr lang="en-US" dirty="0" err="1"/>
              <a:t>wodle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Nccgroup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Scout2</a:t>
            </a:r>
            <a:endParaRPr lang="en-US" dirty="0"/>
          </a:p>
          <a:p>
            <a:pPr lvl="1"/>
            <a:r>
              <a:rPr lang="en-US" dirty="0"/>
              <a:t>Netflix: </a:t>
            </a:r>
            <a:r>
              <a:rPr lang="en-US" dirty="0">
                <a:hlinkClick r:id="rId12"/>
              </a:rPr>
              <a:t>SecurityMonkey</a:t>
            </a:r>
            <a:endParaRPr lang="en-US" dirty="0"/>
          </a:p>
          <a:p>
            <a:pPr lvl="1"/>
            <a:r>
              <a:rPr lang="en-US" dirty="0"/>
              <a:t>Capital One: </a:t>
            </a:r>
            <a:r>
              <a:rPr lang="en-US" dirty="0">
                <a:hlinkClick r:id="rId13"/>
              </a:rPr>
              <a:t>CloudCustodian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4"/>
              </a:rPr>
              <a:t>AWS CIS Benchmark Python code and Lambda functions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15"/>
              </a:rPr>
              <a:t>CloudSploit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6"/>
              </a:rPr>
              <a:t>Widdix Hardening Templates</a:t>
            </a:r>
            <a:endParaRPr lang="en-US" dirty="0"/>
          </a:p>
          <a:p>
            <a:pPr lvl="1"/>
            <a:r>
              <a:rPr lang="en-US" dirty="0">
                <a:hlinkClick r:id="rId17"/>
              </a:rPr>
              <a:t>Awslimitchecker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8"/>
              </a:rPr>
              <a:t>Git Secrets</a:t>
            </a:r>
            <a:r>
              <a:rPr lang="en-US" dirty="0"/>
              <a:t> (AWS)</a:t>
            </a:r>
          </a:p>
          <a:p>
            <a:pPr lvl="1"/>
            <a:endParaRPr lang="en-US" dirty="0"/>
          </a:p>
          <a:p>
            <a:r>
              <a:rPr lang="en-US" b="1" dirty="0"/>
              <a:t>Azure</a:t>
            </a:r>
            <a:endParaRPr lang="en-US" b="1" dirty="0">
              <a:hlinkClick r:id="rId19"/>
            </a:endParaRPr>
          </a:p>
          <a:p>
            <a:pPr lvl="1"/>
            <a:r>
              <a:rPr lang="en-US" dirty="0">
                <a:hlinkClick r:id="rId20"/>
              </a:rPr>
              <a:t>Security Center</a:t>
            </a:r>
            <a:endParaRPr lang="en-US" dirty="0">
              <a:hlinkClick r:id="rId19"/>
            </a:endParaRPr>
          </a:p>
          <a:p>
            <a:pPr lvl="1"/>
            <a:r>
              <a:rPr lang="en-US" dirty="0">
                <a:hlinkClick r:id="rId19"/>
              </a:rPr>
              <a:t>OMS Security &amp; Compliance</a:t>
            </a:r>
            <a:r>
              <a:rPr lang="en-US" dirty="0"/>
              <a:t> </a:t>
            </a:r>
          </a:p>
          <a:p>
            <a:pPr lvl="1"/>
            <a:r>
              <a:rPr lang="es-ES" dirty="0">
                <a:hlinkClick r:id="rId21"/>
              </a:rPr>
              <a:t>Azure logs Analitics</a:t>
            </a:r>
            <a:endParaRPr lang="es-ES" dirty="0"/>
          </a:p>
          <a:p>
            <a:pPr lvl="1"/>
            <a:r>
              <a:rPr lang="es-ES" dirty="0">
                <a:hlinkClick r:id="rId22"/>
              </a:rPr>
              <a:t>Windows Defender</a:t>
            </a:r>
            <a:endParaRPr lang="es-ES" dirty="0"/>
          </a:p>
          <a:p>
            <a:pPr lvl="1"/>
            <a:r>
              <a:rPr lang="en-US" dirty="0">
                <a:hlinkClick r:id="rId23"/>
              </a:rPr>
              <a:t>Azure Op Insights</a:t>
            </a:r>
            <a:r>
              <a:rPr lang="en-US" dirty="0"/>
              <a:t> </a:t>
            </a:r>
            <a:endParaRPr lang="es-ES" dirty="0"/>
          </a:p>
          <a:p>
            <a:pPr lvl="1"/>
            <a:r>
              <a:rPr lang="es-ES" dirty="0"/>
              <a:t>MWR  </a:t>
            </a:r>
            <a:r>
              <a:rPr lang="es-ES" dirty="0">
                <a:hlinkClick r:id="rId24"/>
              </a:rPr>
              <a:t>Azurite</a:t>
            </a:r>
            <a:endParaRPr lang="es-ES" dirty="0"/>
          </a:p>
          <a:p>
            <a:pPr lvl="1"/>
            <a:r>
              <a:rPr lang="es-ES" dirty="0" err="1">
                <a:hlinkClick r:id="rId25"/>
              </a:rPr>
              <a:t>AzSDK</a:t>
            </a:r>
            <a:endParaRPr lang="es-ES" dirty="0"/>
          </a:p>
          <a:p>
            <a:pPr lvl="1"/>
            <a:r>
              <a:rPr lang="es-ES" dirty="0" err="1">
                <a:hlinkClick r:id="rId26"/>
              </a:rPr>
              <a:t>AzureStackTools</a:t>
            </a:r>
            <a:endParaRPr lang="en-US" dirty="0"/>
          </a:p>
          <a:p>
            <a:r>
              <a:rPr lang="en-US" b="1" dirty="0"/>
              <a:t>GCP</a:t>
            </a:r>
          </a:p>
          <a:p>
            <a:pPr lvl="1"/>
            <a:r>
              <a:rPr lang="en-US" dirty="0"/>
              <a:t>Spotify: </a:t>
            </a:r>
            <a:r>
              <a:rPr lang="en-US" dirty="0">
                <a:hlinkClick r:id="rId27"/>
              </a:rPr>
              <a:t>gcp-audit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12"/>
              </a:rPr>
              <a:t>SecurityMonkey</a:t>
            </a:r>
            <a:endParaRPr lang="en-US" dirty="0"/>
          </a:p>
          <a:p>
            <a:r>
              <a:rPr lang="en-US" b="1" dirty="0"/>
              <a:t>ALL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Analytics (ELK,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59" y="238217"/>
            <a:ext cx="10515600" cy="1325563"/>
          </a:xfrm>
        </p:spPr>
        <p:txBody>
          <a:bodyPr/>
          <a:lstStyle/>
          <a:p>
            <a:r>
              <a:rPr lang="en-US" b="1" dirty="0"/>
              <a:t>Once upon a time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459" y="2358189"/>
            <a:ext cx="5128419" cy="4345171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n-US" sz="4000" dirty="0"/>
              <a:t> </a:t>
            </a:r>
            <a:r>
              <a:rPr lang="en-US" altLang="en-US" sz="4000" dirty="0"/>
              <a:t>Digital Forensics IN and OF the Cloud</a:t>
            </a:r>
          </a:p>
          <a:p>
            <a:r>
              <a:rPr lang="es-ES" altLang="en-US" sz="4000" dirty="0"/>
              <a:t> </a:t>
            </a:r>
            <a:r>
              <a:rPr lang="es-ES" altLang="en-US" sz="4000" dirty="0" err="1"/>
              <a:t>Generic</a:t>
            </a:r>
            <a:r>
              <a:rPr lang="es-ES" altLang="en-US" sz="4000" dirty="0"/>
              <a:t> </a:t>
            </a:r>
            <a:r>
              <a:rPr lang="es-ES" altLang="en-US" sz="4000" dirty="0" err="1"/>
              <a:t>Challenges</a:t>
            </a:r>
            <a:endParaRPr lang="en-US" altLang="en-US" sz="4000" dirty="0"/>
          </a:p>
          <a:p>
            <a:r>
              <a:rPr lang="en-US" altLang="en-US" sz="4000" dirty="0"/>
              <a:t> Attacks</a:t>
            </a:r>
          </a:p>
          <a:p>
            <a:r>
              <a:rPr lang="en-US" altLang="en-US" sz="4000" dirty="0"/>
              <a:t> Incident Response</a:t>
            </a:r>
          </a:p>
          <a:p>
            <a:r>
              <a:rPr lang="en-US" altLang="en-US" sz="4000" dirty="0"/>
              <a:t> Hardening</a:t>
            </a:r>
          </a:p>
          <a:p>
            <a:endParaRPr lang="es-ES_tradnl" altLang="en-US" sz="1600" dirty="0"/>
          </a:p>
          <a:p>
            <a:endParaRPr lang="es-ES_tradnl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76636-5B99-3140-B512-690525B5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42" y="0"/>
            <a:ext cx="5665175" cy="610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E2802-ED02-7E4D-ABF9-540A0DB2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16477" r="977" b="30776"/>
          <a:stretch/>
        </p:blipFill>
        <p:spPr>
          <a:xfrm>
            <a:off x="6466114" y="4513380"/>
            <a:ext cx="5635582" cy="234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82CAC1F-6C6A-4648-92E4-1FEACDE5F91B}"/>
              </a:ext>
            </a:extLst>
          </p:cNvPr>
          <p:cNvSpPr/>
          <p:nvPr/>
        </p:nvSpPr>
        <p:spPr>
          <a:xfrm>
            <a:off x="7072829" y="2636976"/>
            <a:ext cx="1795750" cy="2293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4253-A4B2-A949-B507-A6BFF0D8173C}"/>
              </a:ext>
            </a:extLst>
          </p:cNvPr>
          <p:cNvSpPr/>
          <p:nvPr/>
        </p:nvSpPr>
        <p:spPr>
          <a:xfrm>
            <a:off x="5307624" y="3912557"/>
            <a:ext cx="5510939" cy="3289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C0F029-F65D-C84A-9316-077DDB4AC7CD}"/>
              </a:ext>
            </a:extLst>
          </p:cNvPr>
          <p:cNvSpPr/>
          <p:nvPr/>
        </p:nvSpPr>
        <p:spPr>
          <a:xfrm>
            <a:off x="6466114" y="4453125"/>
            <a:ext cx="5510939" cy="4196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7DBCB-1EF0-E840-BF3A-ECCE8C962347}"/>
              </a:ext>
            </a:extLst>
          </p:cNvPr>
          <p:cNvSpPr/>
          <p:nvPr/>
        </p:nvSpPr>
        <p:spPr>
          <a:xfrm>
            <a:off x="8876398" y="5548199"/>
            <a:ext cx="2924684" cy="954107"/>
          </a:xfrm>
          <a:prstGeom prst="rect">
            <a:avLst/>
          </a:prstGeom>
          <a:noFill/>
          <a:ln>
            <a:noFill/>
          </a:ln>
          <a:effectLst>
            <a:softEdge rad="546100"/>
          </a:effectLst>
          <a:scene3d>
            <a:camera prst="orthographicFront"/>
            <a:lightRig rig="threePt" dir="t"/>
          </a:scene3d>
          <a:sp3d prstMaterial="legacyWireframe"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x-none" sz="2800" b="1" dirty="0">
                <a:solidFill>
                  <a:srgbClr val="FF0000"/>
                </a:solidFill>
              </a:rPr>
              <a:t>Security IN the Cloud!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DBADEE-9D6F-CE4D-8CEE-D2517F15E914}"/>
              </a:ext>
            </a:extLst>
          </p:cNvPr>
          <p:cNvSpPr/>
          <p:nvPr/>
        </p:nvSpPr>
        <p:spPr>
          <a:xfrm rot="10225322">
            <a:off x="9837397" y="4931417"/>
            <a:ext cx="458100" cy="558154"/>
          </a:xfrm>
          <a:prstGeom prst="downArrow">
            <a:avLst>
              <a:gd name="adj1" fmla="val 38767"/>
              <a:gd name="adj2" fmla="val 417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Takeaways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presentation and some bits already available at: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https://github.com/toniblyx/SANSCloudSecuritySummit2018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7994"/>
            <a:ext cx="10515600" cy="1135062"/>
          </a:xfrm>
        </p:spPr>
        <p:txBody>
          <a:bodyPr anchor="t"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to: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Ismael Valenzuela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aboutsecurity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Andrew K.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&amp; </a:t>
            </a:r>
            <a:r>
              <a:rPr lang="en-US" dirty="0" err="1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 Team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Alex </a:t>
            </a:r>
            <a:r>
              <a:rPr lang="en-US" dirty="0" err="1">
                <a:solidFill>
                  <a:schemeClr val="tx1"/>
                </a:solidFill>
                <a:latin typeface="Verdana" charset="0"/>
              </a:rPr>
              <a:t>Maestretti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Lorenzo Martinez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L</a:t>
            </a:r>
            <a:r>
              <a:rPr lang="es-ES" dirty="0" err="1">
                <a:solidFill>
                  <a:schemeClr val="tx1"/>
                </a:solidFill>
                <a:latin typeface="Verdana" charset="0"/>
              </a:rPr>
              <a:t>ó</a:t>
            </a:r>
            <a:r>
              <a:rPr lang="en-US" dirty="0" err="1">
                <a:solidFill>
                  <a:schemeClr val="tx1"/>
                </a:solidFill>
                <a:latin typeface="Verdana" charset="0"/>
              </a:rPr>
              <a:t>rien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charset="0"/>
              </a:rPr>
              <a:t>Domenech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loriendr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Open Source Community improving Prowler!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toni@blyx.com - @</a:t>
            </a:r>
            <a:r>
              <a:rPr lang="en-US" dirty="0" err="1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s://digital-forensics.sans.org/summit-archives/2012/digital-forensics-for-iaas-cloud- computing.pdf"/>
              </a:rPr>
              <a:t>Josiah Dykstra, Digital Forensics for IaaS Cloud Computing, June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analysis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and Mark Crosbie, Cloud Forensics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9"/>
              </a:rPr>
              <a:t>NIST Cloud Computing Forensic Science Working Group Information Technology Laboratory, NIST Cloud Computing Forensic Science Challenges, June 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10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, NIST Special Publication 800-145, The NIST Definition of Cloud Computing, September 2011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1"/>
              </a:rPr>
              <a:t>Report From the First Digital Forensic Research Workshop (DFRWS), A Road Map for Digital Forensic Research, August 2001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Shi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3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4"/>
              </a:rPr>
              <a:t>https://www.blackhat.com/docs/us-16/materials/us-16-Amiga-Account-Jumping-Post-Infection-Persistency-And-Lateral-Movement-In-AWS-wp.pdf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5"/>
              </a:rPr>
              <a:t>https://alestic.com/2015/10/aws-iam-readonly-too-permissive/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6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7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8"/>
              </a:rPr>
              <a:t>Disrupting AWS logging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5"/>
              </a:rPr>
              <a:t>AWS IAM "ReadOnlyAccess" Managed Policy is Too Permissive (For Us)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0"/>
              </a:rPr>
              <a:t>Account Jumping Post Infection Persistency and Lateral Movement in AWS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1"/>
              </a:rPr>
              <a:t>Disrupt CloudTrail and pwning automation tools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2"/>
              </a:rPr>
              <a:t>RSA 2017 talk: Cloud Security Automate or Die, same tittle as mine but a bit different approach</a:t>
            </a:r>
            <a:endParaRPr lang="en-US" sz="1100" dirty="0">
              <a:hlinkClick r:id="rId1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3"/>
              </a:rPr>
              <a:t>RSA 2017 talk: Securing Serverless applications in the Cloud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4"/>
              </a:rPr>
              <a:t>RSA 2017 talk: DevSecOps on the Offense: Automating Amazon Web Services Account Takeover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100" dirty="0">
                <a:latin typeface="Calibri" charset="0"/>
                <a:ea typeface="Calibri" charset="0"/>
                <a:cs typeface="Calibri" charset="0"/>
                <a:hlinkClick r:id="rId25"/>
              </a:rPr>
              <a:t>https://www.nccgroup.trust/uk/about-us/newsroom-and-events/blogs/2017/august/when-a-web-application-ssrf-causes-the-cloud-to-rain-credentials-and-more/</a:t>
            </a:r>
            <a:r>
              <a:rPr lang="en-US" alt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https://www.sans.org/reading-room/whitepapers/cloud/digital-forensic-analysis-amazon-linux-ec2-instances-38235</a:t>
            </a: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>
                <a:latin typeface="+mj-lt"/>
                <a:ea typeface="Verdana" pitchFamily="34" charset="0"/>
                <a:cs typeface="Helvetica Neue"/>
              </a:rPr>
              <a:t>AWS Region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Master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Internet gateway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One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Elastic Load Balancing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   Slave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S3 for</a:t>
              </a:r>
            </a:p>
            <a:p>
              <a:pPr algn="ctr"/>
              <a:r>
                <a:rPr lang="en-US" sz="1000" b="1" dirty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Index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Immutable infrastructure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Forensics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Disadvantages and Challenges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Service Level Objectives to Guarantee with Provider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Traditional vs Cloud Forensics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92386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            Processes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Storage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51119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 / Block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Virtual Disks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32GB to 4TB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(NFS4.0/4.2)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(SMB3.0)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51522</TotalTime>
  <Words>2481</Words>
  <Application>Microsoft Macintosh PowerPoint</Application>
  <PresentationFormat>Widescreen</PresentationFormat>
  <Paragraphs>565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Helvetica Neue</vt:lpstr>
      <vt:lpstr>Mangal</vt:lpstr>
      <vt:lpstr>Marker Felt</vt:lpstr>
      <vt:lpstr>Verdana</vt:lpstr>
      <vt:lpstr>Wingdings</vt:lpstr>
      <vt:lpstr>Office Theme</vt:lpstr>
      <vt:lpstr>Digital Forensics as a Service: DFIR in the Cloud</vt:lpstr>
      <vt:lpstr>PowerPoint Presentation</vt:lpstr>
      <vt:lpstr>Once upon a time…</vt:lpstr>
      <vt:lpstr>PowerPoint Presentation</vt:lpstr>
      <vt:lpstr>Generic Forensics Challenges</vt:lpstr>
      <vt:lpstr>Disadvantages and Challenges</vt:lpstr>
      <vt:lpstr>Service Level Objectives to Guarantee with Provider </vt:lpstr>
      <vt:lpstr>Traditional vs Cloud Forensics</vt:lpstr>
      <vt:lpstr>Storage Options</vt:lpstr>
      <vt:lpstr>Common Attacks</vt:lpstr>
      <vt:lpstr>Common incidents</vt:lpstr>
      <vt:lpstr>S3 Leaks</vt:lpstr>
      <vt:lpstr>Where to find AWS Access Keys…</vt:lpstr>
      <vt:lpstr>Some fun with Social Engineering…</vt:lpstr>
      <vt:lpstr>Incident Response</vt:lpstr>
      <vt:lpstr>Incident Indicators</vt:lpstr>
      <vt:lpstr>Cloud Incident Handling Workflow</vt:lpstr>
      <vt:lpstr>Assets Acquisition Specific to AWS</vt:lpstr>
      <vt:lpstr>Digital Forensics as a Service? How to be Prepared</vt:lpstr>
      <vt:lpstr>PowerPoint Presentation</vt:lpstr>
      <vt:lpstr>&lt;DEMO&gt;</vt:lpstr>
      <vt:lpstr>IRDF Automation Tools</vt:lpstr>
      <vt:lpstr>Digital Forensics as a Service:  Tools/Challenges</vt:lpstr>
      <vt:lpstr>Threat Response Tools</vt:lpstr>
      <vt:lpstr>&lt;DEMO&gt;</vt:lpstr>
      <vt:lpstr>SANS Reading Room: DF Analysis of an EC2 Instance</vt:lpstr>
      <vt:lpstr>Hardening </vt:lpstr>
      <vt:lpstr>Instance / Network / Provider</vt:lpstr>
      <vt:lpstr>Auditing, Assessment and Hardening Tools</vt:lpstr>
      <vt:lpstr>Takeaways</vt:lpstr>
      <vt:lpstr>Thanks!</vt:lpstr>
      <vt:lpstr>Questions?  toni@blyx.com - @ToniBlyx</vt:lpstr>
      <vt:lpstr>References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DFaaS: Toni de la Fuente SANS San Diego 2018</dc:title>
  <dc:subject/>
  <dc:creator>Toni de la Fuente</dc:creator>
  <cp:keywords/>
  <dc:description/>
  <cp:lastModifiedBy>Toni de la Fuente</cp:lastModifiedBy>
  <cp:revision>348</cp:revision>
  <cp:lastPrinted>2017-03-01T17:30:45Z</cp:lastPrinted>
  <dcterms:created xsi:type="dcterms:W3CDTF">2016-09-13T03:23:16Z</dcterms:created>
  <dcterms:modified xsi:type="dcterms:W3CDTF">2018-02-19T20:13:40Z</dcterms:modified>
  <cp:category/>
</cp:coreProperties>
</file>